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95" r:id="rId3"/>
    <p:sldId id="260" r:id="rId4"/>
    <p:sldId id="319" r:id="rId5"/>
    <p:sldId id="313" r:id="rId6"/>
    <p:sldId id="263" r:id="rId7"/>
    <p:sldId id="286" r:id="rId8"/>
    <p:sldId id="268" r:id="rId9"/>
    <p:sldId id="314" r:id="rId10"/>
    <p:sldId id="309" r:id="rId11"/>
    <p:sldId id="310" r:id="rId12"/>
    <p:sldId id="311" r:id="rId13"/>
    <p:sldId id="294" r:id="rId14"/>
    <p:sldId id="308" r:id="rId15"/>
    <p:sldId id="312" r:id="rId16"/>
    <p:sldId id="318" r:id="rId17"/>
    <p:sldId id="315" r:id="rId18"/>
    <p:sldId id="307" r:id="rId19"/>
    <p:sldId id="316" r:id="rId20"/>
    <p:sldId id="317"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303" autoAdjust="0"/>
    <p:restoredTop sz="67579" autoAdjust="0"/>
  </p:normalViewPr>
  <p:slideViewPr>
    <p:cSldViewPr>
      <p:cViewPr>
        <p:scale>
          <a:sx n="66" d="100"/>
          <a:sy n="66" d="100"/>
        </p:scale>
        <p:origin x="-62" y="-91"/>
      </p:cViewPr>
      <p:guideLst>
        <p:guide orient="horz" pos="1620"/>
        <p:guide pos="2880"/>
      </p:guideLst>
    </p:cSldViewPr>
  </p:slideViewPr>
  <p:notesTextViewPr>
    <p:cViewPr>
      <p:scale>
        <a:sx n="1" d="1"/>
        <a:sy n="1" d="1"/>
      </p:scale>
      <p:origin x="0" y="0"/>
    </p:cViewPr>
  </p:notesTextViewPr>
  <p:notesViewPr>
    <p:cSldViewPr>
      <p:cViewPr varScale="1">
        <p:scale>
          <a:sx n="41" d="100"/>
          <a:sy n="41" d="100"/>
        </p:scale>
        <p:origin x="-2467" y="-9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46CBEA-595C-4ACF-B639-1821EF6D4258}" type="datetimeFigureOut">
              <a:rPr lang="en-US" smtClean="0"/>
              <a:t>11/12/2020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922C5-4FA0-40C2-B40A-8597FAFA5CE4}" type="slidenum">
              <a:rPr lang="en-US" smtClean="0"/>
              <a:t>‹#›</a:t>
            </a:fld>
            <a:endParaRPr lang="en-US"/>
          </a:p>
        </p:txBody>
      </p:sp>
    </p:spTree>
    <p:extLst>
      <p:ext uri="{BB962C8B-B14F-4D97-AF65-F5344CB8AC3E}">
        <p14:creationId xmlns:p14="http://schemas.microsoft.com/office/powerpoint/2010/main" val="1153750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a:t>
            </a:r>
            <a:r>
              <a:rPr lang="en-US" baseline="30000" dirty="0" smtClean="0"/>
              <a:t>th</a:t>
            </a:r>
            <a:r>
              <a:rPr lang="en-US" dirty="0" smtClean="0"/>
              <a:t> version!</a:t>
            </a:r>
          </a:p>
          <a:p>
            <a:r>
              <a:rPr lang="en-US" dirty="0" smtClean="0"/>
              <a:t>STILL</a:t>
            </a:r>
            <a:r>
              <a:rPr lang="en-US" baseline="0" dirty="0" smtClean="0"/>
              <a:t> </a:t>
            </a:r>
            <a:r>
              <a:rPr lang="en-US" baseline="0" dirty="0" smtClean="0"/>
              <a:t>- this presentation is meant to be an important update and I will not be able to get to all questions.  I will also not review the basics, such as what the funds can be spent on.  For most, it is too late.</a:t>
            </a:r>
            <a:endParaRPr lang="en-US" dirty="0"/>
          </a:p>
        </p:txBody>
      </p:sp>
      <p:sp>
        <p:nvSpPr>
          <p:cNvPr id="4" name="Slide Number Placeholder 3"/>
          <p:cNvSpPr>
            <a:spLocks noGrp="1"/>
          </p:cNvSpPr>
          <p:nvPr>
            <p:ph type="sldNum" sz="quarter" idx="10"/>
          </p:nvPr>
        </p:nvSpPr>
        <p:spPr/>
        <p:txBody>
          <a:bodyPr/>
          <a:lstStyle/>
          <a:p>
            <a:fld id="{391922C5-4FA0-40C2-B40A-8597FAFA5CE4}" type="slidenum">
              <a:rPr lang="en-US" smtClean="0"/>
              <a:t>1</a:t>
            </a:fld>
            <a:endParaRPr lang="en-US"/>
          </a:p>
        </p:txBody>
      </p:sp>
    </p:spTree>
    <p:extLst>
      <p:ext uri="{BB962C8B-B14F-4D97-AF65-F5344CB8AC3E}">
        <p14:creationId xmlns:p14="http://schemas.microsoft.com/office/powerpoint/2010/main" val="3006181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a:t>
            </a:r>
            <a:r>
              <a:rPr lang="en-US" baseline="0" dirty="0" smtClean="0"/>
              <a:t> Lakers $4.6m,  AutoNation $77m, </a:t>
            </a:r>
          </a:p>
          <a:p>
            <a:r>
              <a:rPr lang="en-US" baseline="0" dirty="0" smtClean="0"/>
              <a:t>Revenue pre/post PPP, HCEs &gt;$250,000, March 31 bank balance.</a:t>
            </a:r>
            <a:endParaRPr lang="en-US" dirty="0"/>
          </a:p>
        </p:txBody>
      </p:sp>
      <p:sp>
        <p:nvSpPr>
          <p:cNvPr id="4" name="Slide Number Placeholder 3"/>
          <p:cNvSpPr>
            <a:spLocks noGrp="1"/>
          </p:cNvSpPr>
          <p:nvPr>
            <p:ph type="sldNum" sz="quarter" idx="10"/>
          </p:nvPr>
        </p:nvSpPr>
        <p:spPr/>
        <p:txBody>
          <a:bodyPr/>
          <a:lstStyle/>
          <a:p>
            <a:fld id="{391922C5-4FA0-40C2-B40A-8597FAFA5CE4}" type="slidenum">
              <a:rPr lang="en-US" smtClean="0"/>
              <a:t>17</a:t>
            </a:fld>
            <a:endParaRPr lang="en-US"/>
          </a:p>
        </p:txBody>
      </p:sp>
    </p:spTree>
    <p:extLst>
      <p:ext uri="{BB962C8B-B14F-4D97-AF65-F5344CB8AC3E}">
        <p14:creationId xmlns:p14="http://schemas.microsoft.com/office/powerpoint/2010/main" val="6119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a:t>
            </a:r>
            <a:r>
              <a:rPr lang="en-US" baseline="0" dirty="0" smtClean="0"/>
              <a:t> Double Benefit.  </a:t>
            </a:r>
            <a:endParaRPr lang="en-US" dirty="0"/>
          </a:p>
        </p:txBody>
      </p:sp>
      <p:sp>
        <p:nvSpPr>
          <p:cNvPr id="4" name="Slide Number Placeholder 3"/>
          <p:cNvSpPr>
            <a:spLocks noGrp="1"/>
          </p:cNvSpPr>
          <p:nvPr>
            <p:ph type="sldNum" sz="quarter" idx="10"/>
          </p:nvPr>
        </p:nvSpPr>
        <p:spPr/>
        <p:txBody>
          <a:bodyPr/>
          <a:lstStyle/>
          <a:p>
            <a:fld id="{391922C5-4FA0-40C2-B40A-8597FAFA5CE4}" type="slidenum">
              <a:rPr lang="en-US" smtClean="0"/>
              <a:t>18</a:t>
            </a:fld>
            <a:endParaRPr lang="en-US"/>
          </a:p>
        </p:txBody>
      </p:sp>
    </p:spTree>
    <p:extLst>
      <p:ext uri="{BB962C8B-B14F-4D97-AF65-F5344CB8AC3E}">
        <p14:creationId xmlns:p14="http://schemas.microsoft.com/office/powerpoint/2010/main" val="206786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922C5-4FA0-40C2-B40A-8597FAFA5CE4}" type="slidenum">
              <a:rPr lang="en-US" smtClean="0"/>
              <a:t>20</a:t>
            </a:fld>
            <a:endParaRPr lang="en-US"/>
          </a:p>
        </p:txBody>
      </p:sp>
    </p:spTree>
    <p:extLst>
      <p:ext uri="{BB962C8B-B14F-4D97-AF65-F5344CB8AC3E}">
        <p14:creationId xmlns:p14="http://schemas.microsoft.com/office/powerpoint/2010/main" val="3600848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BB707B5-3D20-46FD-AE81-6B62AF971B0D}" type="datetimeFigureOut">
              <a:rPr lang="en-US" smtClean="0"/>
              <a:t>11/12/2020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80305F3-20FB-4CB6-B842-3E7A10FBB4C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B707B5-3D20-46FD-AE81-6B62AF971B0D}"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305F3-20FB-4CB6-B842-3E7A10FBB4C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B707B5-3D20-46FD-AE81-6B62AF971B0D}"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305F3-20FB-4CB6-B842-3E7A10FBB4C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B707B5-3D20-46FD-AE81-6B62AF971B0D}"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305F3-20FB-4CB6-B842-3E7A10FBB4C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BB707B5-3D20-46FD-AE81-6B62AF971B0D}"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305F3-20FB-4CB6-B842-3E7A10FBB4C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BB707B5-3D20-46FD-AE81-6B62AF971B0D}"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305F3-20FB-4CB6-B842-3E7A10FBB4C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BB707B5-3D20-46FD-AE81-6B62AF971B0D}" type="datetimeFigureOut">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305F3-20FB-4CB6-B842-3E7A10FBB4C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BB707B5-3D20-46FD-AE81-6B62AF971B0D}"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305F3-20FB-4CB6-B842-3E7A10FBB4C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707B5-3D20-46FD-AE81-6B62AF971B0D}" type="datetimeFigureOut">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0305F3-20FB-4CB6-B842-3E7A10FBB4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BB707B5-3D20-46FD-AE81-6B62AF971B0D}"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305F3-20FB-4CB6-B842-3E7A10FBB4C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BB707B5-3D20-46FD-AE81-6B62AF971B0D}"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4767263"/>
            <a:ext cx="609600" cy="273844"/>
          </a:xfrm>
        </p:spPr>
        <p:txBody>
          <a:bodyPr/>
          <a:lstStyle/>
          <a:p>
            <a:fld id="{680305F3-20FB-4CB6-B842-3E7A10FBB4C7}" type="slidenum">
              <a:rPr lang="en-US" smtClean="0"/>
              <a:t>‹#›</a:t>
            </a:fld>
            <a:endParaRPr 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BB707B5-3D20-46FD-AE81-6B62AF971B0D}" type="datetimeFigureOut">
              <a:rPr lang="en-US" smtClean="0"/>
              <a:t>11/12/2020</a:t>
            </a:fld>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80305F3-20FB-4CB6-B842-3E7A10FBB4C7}" type="slidenum">
              <a:rPr lang="en-US" smtClean="0"/>
              <a:t>‹#›</a:t>
            </a:fld>
            <a:endParaRPr lang="en-US"/>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rs.gov/pub/irs-drop/n-20-32.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851648" cy="1371600"/>
          </a:xfrm>
        </p:spPr>
        <p:txBody>
          <a:bodyPr>
            <a:normAutofit fontScale="90000"/>
          </a:bodyPr>
          <a:lstStyle/>
          <a:p>
            <a:r>
              <a:rPr lang="en-US" dirty="0" smtClean="0"/>
              <a:t>Paycheck Protection Program Forgiveness Update</a:t>
            </a:r>
            <a:endParaRPr lang="en-US" dirty="0"/>
          </a:p>
        </p:txBody>
      </p:sp>
      <p:sp>
        <p:nvSpPr>
          <p:cNvPr id="3" name="Subtitle 2"/>
          <p:cNvSpPr>
            <a:spLocks noGrp="1"/>
          </p:cNvSpPr>
          <p:nvPr>
            <p:ph type="subTitle" idx="1"/>
          </p:nvPr>
        </p:nvSpPr>
        <p:spPr>
          <a:xfrm>
            <a:off x="304800" y="2173752"/>
            <a:ext cx="8083296" cy="2379198"/>
          </a:xfrm>
        </p:spPr>
        <p:txBody>
          <a:bodyPr>
            <a:normAutofit/>
          </a:bodyPr>
          <a:lstStyle/>
          <a:p>
            <a:pPr algn="just"/>
            <a:r>
              <a:rPr lang="en-US" dirty="0" smtClean="0"/>
              <a:t>The loan forgiveness program is </a:t>
            </a:r>
            <a:r>
              <a:rPr lang="en-US" sz="3600" b="1" dirty="0" smtClean="0"/>
              <a:t>STILL</a:t>
            </a:r>
            <a:r>
              <a:rPr lang="en-US" sz="2800" dirty="0" smtClean="0"/>
              <a:t> </a:t>
            </a:r>
            <a:r>
              <a:rPr lang="en-US" dirty="0" smtClean="0"/>
              <a:t>a work in progress by the SBA and U.S. Treasury. </a:t>
            </a:r>
          </a:p>
          <a:p>
            <a:pPr algn="just"/>
            <a:r>
              <a:rPr lang="en-US" dirty="0" smtClean="0"/>
              <a:t>Information provided </a:t>
            </a:r>
            <a:r>
              <a:rPr lang="en-US" strike="sngStrike" dirty="0" smtClean="0"/>
              <a:t>is subject to</a:t>
            </a:r>
            <a:r>
              <a:rPr lang="en-US" dirty="0" smtClean="0"/>
              <a:t> will most likely change. </a:t>
            </a:r>
          </a:p>
          <a:p>
            <a:endParaRPr lang="en-US" dirty="0"/>
          </a:p>
        </p:txBody>
      </p:sp>
      <p:sp>
        <p:nvSpPr>
          <p:cNvPr id="4" name="Subtitle 2"/>
          <p:cNvSpPr txBox="1">
            <a:spLocks/>
          </p:cNvSpPr>
          <p:nvPr/>
        </p:nvSpPr>
        <p:spPr>
          <a:xfrm>
            <a:off x="3505200" y="3943350"/>
            <a:ext cx="4806696" cy="120015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r>
              <a:rPr lang="en-US" dirty="0" smtClean="0"/>
              <a:t>Romeo Chicco, CPA</a:t>
            </a:r>
          </a:p>
          <a:p>
            <a:r>
              <a:rPr lang="en-US" dirty="0" smtClean="0"/>
              <a:t>PayMaster, Inc.</a:t>
            </a:r>
          </a:p>
        </p:txBody>
      </p:sp>
      <p:sp>
        <p:nvSpPr>
          <p:cNvPr id="5" name="Subtitle 2"/>
          <p:cNvSpPr txBox="1">
            <a:spLocks/>
          </p:cNvSpPr>
          <p:nvPr/>
        </p:nvSpPr>
        <p:spPr>
          <a:xfrm>
            <a:off x="228600" y="4514850"/>
            <a:ext cx="3048000" cy="571500"/>
          </a:xfrm>
          <a:prstGeom prst="rect">
            <a:avLst/>
          </a:prstGeom>
        </p:spPr>
        <p:txBody>
          <a:bodyPr vert="horz">
            <a:normAutofit fontScale="70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sz="1900" dirty="0" smtClean="0"/>
              <a:t>These slides are for discussion purposes only.  Distribution only with permission from Romeo Chicco.</a:t>
            </a:r>
          </a:p>
          <a:p>
            <a:pPr algn="ctr"/>
            <a:endParaRPr lang="en-US" dirty="0"/>
          </a:p>
        </p:txBody>
      </p:sp>
    </p:spTree>
    <p:extLst>
      <p:ext uri="{BB962C8B-B14F-4D97-AF65-F5344CB8AC3E}">
        <p14:creationId xmlns:p14="http://schemas.microsoft.com/office/powerpoint/2010/main" val="2448419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42950"/>
            <a:ext cx="7526547"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359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90537"/>
            <a:ext cx="6172200" cy="4635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7104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85750"/>
            <a:ext cx="8229600" cy="857250"/>
          </a:xfrm>
        </p:spPr>
        <p:txBody>
          <a:bodyPr/>
          <a:lstStyle/>
          <a:p>
            <a:r>
              <a:rPr lang="en-US" dirty="0" smtClean="0"/>
              <a:t>Documentation</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87438"/>
            <a:ext cx="7210495" cy="3932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42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57300"/>
            <a:ext cx="8229600" cy="3829050"/>
          </a:xfrm>
        </p:spPr>
        <p:txBody>
          <a:bodyPr>
            <a:normAutofit fontScale="92500" lnSpcReduction="20000"/>
          </a:bodyPr>
          <a:lstStyle/>
          <a:p>
            <a:pPr marL="0" indent="0">
              <a:buNone/>
            </a:pPr>
            <a:r>
              <a:rPr lang="en-US" dirty="0" smtClean="0"/>
              <a:t>Borrower </a:t>
            </a:r>
            <a:r>
              <a:rPr lang="en-US" dirty="0"/>
              <a:t>did not reduce any </a:t>
            </a:r>
            <a:r>
              <a:rPr lang="en-US" b="1" dirty="0"/>
              <a:t>salary or hourly rate </a:t>
            </a:r>
            <a:r>
              <a:rPr lang="en-US" dirty="0"/>
              <a:t>by more than 25% during the covered period compared to 1</a:t>
            </a:r>
            <a:r>
              <a:rPr lang="en-US" baseline="30000" dirty="0"/>
              <a:t>st</a:t>
            </a:r>
            <a:r>
              <a:rPr lang="en-US" dirty="0"/>
              <a:t> quarter </a:t>
            </a:r>
            <a:endParaRPr lang="en-US" dirty="0" smtClean="0"/>
          </a:p>
          <a:p>
            <a:pPr marL="0" indent="0">
              <a:buNone/>
            </a:pPr>
            <a:endParaRPr lang="en-US" sz="900" b="1" dirty="0" smtClean="0">
              <a:solidFill>
                <a:srgbClr val="FF0000"/>
              </a:solidFill>
            </a:endParaRPr>
          </a:p>
          <a:p>
            <a:pPr marL="0" indent="0">
              <a:buNone/>
            </a:pPr>
            <a:r>
              <a:rPr lang="en-US" b="1" dirty="0" smtClean="0">
                <a:solidFill>
                  <a:srgbClr val="FF0000"/>
                </a:solidFill>
              </a:rPr>
              <a:t>AND</a:t>
            </a:r>
            <a:r>
              <a:rPr lang="en-US" dirty="0" smtClean="0"/>
              <a:t> </a:t>
            </a:r>
          </a:p>
          <a:p>
            <a:pPr marL="0" indent="0">
              <a:buNone/>
            </a:pPr>
            <a:endParaRPr lang="en-US" sz="900" dirty="0" smtClean="0"/>
          </a:p>
          <a:p>
            <a:pPr marL="0" indent="0">
              <a:buNone/>
            </a:pPr>
            <a:r>
              <a:rPr lang="en-US" dirty="0" smtClean="0"/>
              <a:t>1. borrower </a:t>
            </a:r>
            <a:r>
              <a:rPr lang="en-US" dirty="0"/>
              <a:t>did not reduce the number of employees or the  average paid hours of employees during the covered </a:t>
            </a:r>
            <a:r>
              <a:rPr lang="en-US" dirty="0" smtClean="0"/>
              <a:t>period* </a:t>
            </a:r>
            <a:r>
              <a:rPr lang="en-US" b="1" dirty="0" smtClean="0">
                <a:solidFill>
                  <a:srgbClr val="FF0000"/>
                </a:solidFill>
              </a:rPr>
              <a:t>OR</a:t>
            </a:r>
            <a:r>
              <a:rPr lang="en-US" dirty="0" smtClean="0"/>
              <a:t> </a:t>
            </a:r>
          </a:p>
          <a:p>
            <a:pPr marL="0" indent="0">
              <a:buNone/>
            </a:pPr>
            <a:r>
              <a:rPr lang="en-US" dirty="0" smtClean="0"/>
              <a:t>2. borrower was unable to operate during the covered period at the same level of business activity as before February 15, 2020, due to compliance with requirements established or guidance issued by CDC or OSHA.</a:t>
            </a:r>
            <a:endParaRPr lang="en-US" dirty="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Title 1"/>
          <p:cNvSpPr>
            <a:spLocks noGrp="1"/>
          </p:cNvSpPr>
          <p:nvPr>
            <p:ph type="title"/>
          </p:nvPr>
        </p:nvSpPr>
        <p:spPr>
          <a:xfrm>
            <a:off x="533400" y="400050"/>
            <a:ext cx="5410200" cy="857250"/>
          </a:xfrm>
        </p:spPr>
        <p:txBody>
          <a:bodyPr>
            <a:normAutofit/>
          </a:bodyPr>
          <a:lstStyle/>
          <a:p>
            <a:r>
              <a:rPr lang="en-US" dirty="0" smtClean="0"/>
              <a:t>3508 EZ</a:t>
            </a:r>
            <a:endParaRPr lang="en-US" dirty="0"/>
          </a:p>
        </p:txBody>
      </p:sp>
    </p:spTree>
    <p:extLst>
      <p:ext uri="{BB962C8B-B14F-4D97-AF65-F5344CB8AC3E}">
        <p14:creationId xmlns:p14="http://schemas.microsoft.com/office/powerpoint/2010/main" val="1392606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29144"/>
            <a:ext cx="7588988" cy="424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581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19150"/>
            <a:ext cx="7824789"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8842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3508</a:t>
            </a:r>
            <a:endParaRPr lang="en-US" dirty="0"/>
          </a:p>
        </p:txBody>
      </p:sp>
    </p:spTree>
    <p:extLst>
      <p:ext uri="{BB962C8B-B14F-4D97-AF65-F5344CB8AC3E}">
        <p14:creationId xmlns:p14="http://schemas.microsoft.com/office/powerpoint/2010/main" val="15305509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857250"/>
          </a:xfrm>
        </p:spPr>
        <p:txBody>
          <a:bodyPr/>
          <a:lstStyle/>
          <a:p>
            <a:r>
              <a:rPr lang="en-US" dirty="0" smtClean="0"/>
              <a:t>*** PPP Forgiveness $2M +</a:t>
            </a:r>
            <a:endParaRPr lang="en-US" dirty="0"/>
          </a:p>
        </p:txBody>
      </p:sp>
      <p:sp>
        <p:nvSpPr>
          <p:cNvPr id="3" name="Content Placeholder 2"/>
          <p:cNvSpPr>
            <a:spLocks noGrp="1"/>
          </p:cNvSpPr>
          <p:nvPr>
            <p:ph idx="1"/>
          </p:nvPr>
        </p:nvSpPr>
        <p:spPr>
          <a:xfrm>
            <a:off x="457200" y="1200150"/>
            <a:ext cx="8229600" cy="3657600"/>
          </a:xfrm>
        </p:spPr>
        <p:txBody>
          <a:bodyPr>
            <a:normAutofit fontScale="85000" lnSpcReduction="10000"/>
          </a:bodyPr>
          <a:lstStyle/>
          <a:p>
            <a:pPr marL="0" indent="0">
              <a:buNone/>
            </a:pPr>
            <a:r>
              <a:rPr lang="en-US" dirty="0" smtClean="0"/>
              <a:t>NEW as of 10/28/2020!</a:t>
            </a:r>
          </a:p>
          <a:p>
            <a:pPr marL="0" indent="0">
              <a:buNone/>
            </a:pPr>
            <a:r>
              <a:rPr lang="en-US" dirty="0" smtClean="0"/>
              <a:t>Must demonstrate ‘Loan Necessity’ by completion of either the 3509 Form or the 3510 Form for non-profits.</a:t>
            </a:r>
          </a:p>
          <a:p>
            <a:pPr marL="0" indent="0">
              <a:buNone/>
            </a:pPr>
            <a:endParaRPr lang="en-US" dirty="0"/>
          </a:p>
          <a:p>
            <a:pPr marL="0" indent="0">
              <a:buNone/>
            </a:pPr>
            <a:r>
              <a:rPr lang="en-US" dirty="0" smtClean="0"/>
              <a:t>Remember why Ruth’s Chris, Shake Shack, and many other large companies returned their PPP funds early in the process?</a:t>
            </a:r>
          </a:p>
          <a:p>
            <a:pPr marL="0" indent="0">
              <a:buNone/>
            </a:pPr>
            <a:endParaRPr lang="en-US" dirty="0" smtClean="0"/>
          </a:p>
          <a:p>
            <a:pPr marL="0" indent="0">
              <a:buNone/>
            </a:pPr>
            <a:r>
              <a:rPr lang="en-US" dirty="0" smtClean="0"/>
              <a:t>The SBA is using the 9 pages of questions to determine if the business really needed the funds and had no other means of liquidity.</a:t>
            </a:r>
            <a:endParaRPr lang="en-US" dirty="0"/>
          </a:p>
        </p:txBody>
      </p:sp>
      <p:sp>
        <p:nvSpPr>
          <p:cNvPr id="4" name="TextBox 3"/>
          <p:cNvSpPr txBox="1"/>
          <p:nvPr/>
        </p:nvSpPr>
        <p:spPr>
          <a:xfrm>
            <a:off x="2514600" y="4620280"/>
            <a:ext cx="3429000" cy="523220"/>
          </a:xfrm>
          <a:prstGeom prst="rect">
            <a:avLst/>
          </a:prstGeom>
          <a:noFill/>
        </p:spPr>
        <p:txBody>
          <a:bodyPr wrap="square" rtlCol="0">
            <a:spAutoFit/>
          </a:bodyPr>
          <a:lstStyle/>
          <a:p>
            <a:r>
              <a:rPr lang="en-US" sz="2800" dirty="0" smtClean="0"/>
              <a:t>blog.paymaster.com</a:t>
            </a:r>
            <a:endParaRPr lang="en-US" sz="2800" dirty="0"/>
          </a:p>
        </p:txBody>
      </p:sp>
    </p:spTree>
    <p:extLst>
      <p:ext uri="{BB962C8B-B14F-4D97-AF65-F5344CB8AC3E}">
        <p14:creationId xmlns:p14="http://schemas.microsoft.com/office/powerpoint/2010/main" val="249732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IRS</a:t>
            </a:r>
            <a:endParaRPr lang="en-US" dirty="0"/>
          </a:p>
        </p:txBody>
      </p:sp>
      <p:sp>
        <p:nvSpPr>
          <p:cNvPr id="3" name="Content Placeholder 2"/>
          <p:cNvSpPr>
            <a:spLocks noGrp="1"/>
          </p:cNvSpPr>
          <p:nvPr>
            <p:ph idx="1"/>
          </p:nvPr>
        </p:nvSpPr>
        <p:spPr/>
        <p:txBody>
          <a:bodyPr>
            <a:normAutofit lnSpcReduction="10000"/>
          </a:bodyPr>
          <a:lstStyle/>
          <a:p>
            <a:r>
              <a:rPr lang="en-US" dirty="0" smtClean="0"/>
              <a:t>Forgiven debt is normally taxable, but PPP loan will be excluded.</a:t>
            </a:r>
          </a:p>
          <a:p>
            <a:pPr marL="0" indent="0">
              <a:buNone/>
            </a:pPr>
            <a:r>
              <a:rPr lang="en-US" dirty="0" smtClean="0"/>
              <a:t>BUT…</a:t>
            </a:r>
          </a:p>
          <a:p>
            <a:r>
              <a:rPr lang="en-US" dirty="0" smtClean="0"/>
              <a:t>On </a:t>
            </a:r>
            <a:r>
              <a:rPr lang="en-US" dirty="0"/>
              <a:t>April 30, the IRS Ruled out tax deductions for wages and rent paid with forgivable PPP loans. </a:t>
            </a:r>
            <a:r>
              <a:rPr lang="en-US" dirty="0" smtClean="0"/>
              <a:t> (</a:t>
            </a:r>
            <a:r>
              <a:rPr lang="en-US" dirty="0" smtClean="0">
                <a:hlinkClick r:id="rId3"/>
              </a:rPr>
              <a:t>Notice 2020-32</a:t>
            </a:r>
            <a:r>
              <a:rPr lang="en-US" dirty="0" smtClean="0"/>
              <a:t>)</a:t>
            </a:r>
          </a:p>
          <a:p>
            <a:r>
              <a:rPr lang="en-US" dirty="0" smtClean="0"/>
              <a:t>* Decision – Debt forgiven prior to end of the year or next year?</a:t>
            </a:r>
            <a:endParaRPr lang="en-US" dirty="0"/>
          </a:p>
          <a:p>
            <a:pPr marL="0" indent="0">
              <a:buNone/>
            </a:pPr>
            <a:endParaRPr lang="en-US" dirty="0"/>
          </a:p>
        </p:txBody>
      </p:sp>
    </p:spTree>
    <p:extLst>
      <p:ext uri="{BB962C8B-B14F-4D97-AF65-F5344CB8AC3E}">
        <p14:creationId xmlns:p14="http://schemas.microsoft.com/office/powerpoint/2010/main" val="3965439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657350"/>
            <a:ext cx="5181600" cy="584775"/>
          </a:xfrm>
          <a:prstGeom prst="rect">
            <a:avLst/>
          </a:prstGeom>
          <a:noFill/>
        </p:spPr>
        <p:txBody>
          <a:bodyPr wrap="square" rtlCol="0">
            <a:spAutoFit/>
          </a:bodyPr>
          <a:lstStyle/>
          <a:p>
            <a:r>
              <a:rPr lang="en-US" sz="3200" dirty="0" smtClean="0"/>
              <a:t>blog.paymaster.com</a:t>
            </a:r>
            <a:endParaRPr lang="en-US" sz="3200" dirty="0"/>
          </a:p>
        </p:txBody>
      </p:sp>
    </p:spTree>
    <p:extLst>
      <p:ext uri="{BB962C8B-B14F-4D97-AF65-F5344CB8AC3E}">
        <p14:creationId xmlns:p14="http://schemas.microsoft.com/office/powerpoint/2010/main" val="4224049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lstStyle/>
          <a:p>
            <a:r>
              <a:rPr lang="en-US" dirty="0" smtClean="0"/>
              <a:t>Forgiveness Process Is Open</a:t>
            </a:r>
            <a:endParaRPr lang="en-US" dirty="0"/>
          </a:p>
        </p:txBody>
      </p:sp>
      <p:sp>
        <p:nvSpPr>
          <p:cNvPr id="3" name="Content Placeholder 2"/>
          <p:cNvSpPr>
            <a:spLocks noGrp="1"/>
          </p:cNvSpPr>
          <p:nvPr>
            <p:ph idx="1"/>
          </p:nvPr>
        </p:nvSpPr>
        <p:spPr>
          <a:xfrm>
            <a:off x="457200" y="1143000"/>
            <a:ext cx="8229600" cy="3829050"/>
          </a:xfrm>
        </p:spPr>
        <p:txBody>
          <a:bodyPr>
            <a:normAutofit fontScale="92500" lnSpcReduction="20000"/>
          </a:bodyPr>
          <a:lstStyle/>
          <a:p>
            <a:pPr marL="0" indent="0">
              <a:buNone/>
            </a:pPr>
            <a:r>
              <a:rPr lang="en-US" dirty="0" smtClean="0"/>
              <a:t>As of August 10</a:t>
            </a:r>
            <a:r>
              <a:rPr lang="en-US" baseline="30000" dirty="0" smtClean="0"/>
              <a:t>th</a:t>
            </a:r>
            <a:r>
              <a:rPr lang="en-US" dirty="0" smtClean="0"/>
              <a:t>, the SBA is now accepting forgiveness applications via your lender.</a:t>
            </a:r>
          </a:p>
          <a:p>
            <a:pPr marL="0" indent="0">
              <a:buNone/>
            </a:pPr>
            <a:endParaRPr lang="en-US" dirty="0" smtClean="0"/>
          </a:p>
          <a:p>
            <a:pPr marL="0" indent="0">
              <a:buNone/>
            </a:pPr>
            <a:r>
              <a:rPr lang="en-US" dirty="0" smtClean="0"/>
              <a:t>Your lender may </a:t>
            </a:r>
            <a:r>
              <a:rPr lang="en-US" b="1" dirty="0" smtClean="0"/>
              <a:t>still</a:t>
            </a:r>
            <a:r>
              <a:rPr lang="en-US" dirty="0" smtClean="0"/>
              <a:t> not be ready to accept the application from you.</a:t>
            </a:r>
          </a:p>
          <a:p>
            <a:pPr marL="0" indent="0">
              <a:buNone/>
            </a:pPr>
            <a:endParaRPr lang="en-US" dirty="0"/>
          </a:p>
          <a:p>
            <a:pPr marL="0" indent="0">
              <a:buNone/>
            </a:pPr>
            <a:r>
              <a:rPr lang="en-US" dirty="0" smtClean="0"/>
              <a:t>There is NO RUSH?*</a:t>
            </a:r>
          </a:p>
          <a:p>
            <a:pPr marL="0" indent="0">
              <a:buNone/>
            </a:pPr>
            <a:endParaRPr lang="en-US" dirty="0" smtClean="0"/>
          </a:p>
          <a:p>
            <a:pPr marL="0" indent="0">
              <a:buNone/>
            </a:pPr>
            <a:r>
              <a:rPr lang="en-US" dirty="0" smtClean="0"/>
              <a:t>Deferral until </a:t>
            </a:r>
            <a:r>
              <a:rPr lang="en-US" b="1" dirty="0" smtClean="0"/>
              <a:t>10 months after </a:t>
            </a:r>
            <a:r>
              <a:rPr lang="en-US" dirty="0" smtClean="0"/>
              <a:t>the end of your “covered period.”</a:t>
            </a:r>
          </a:p>
          <a:p>
            <a:pPr marL="0" indent="0">
              <a:buNone/>
            </a:pPr>
            <a:r>
              <a:rPr lang="en-US" dirty="0"/>
              <a:t>Deadline is 2 or 5 years from the loan execution</a:t>
            </a:r>
            <a:r>
              <a:rPr lang="en-US" dirty="0" smtClean="0"/>
              <a:t>. (loan docs)</a:t>
            </a:r>
            <a:endParaRPr lang="en-US" dirty="0"/>
          </a:p>
          <a:p>
            <a:pPr marL="0" indent="0">
              <a:buNone/>
            </a:pPr>
            <a:endParaRPr lang="en-US" dirty="0" smtClean="0"/>
          </a:p>
        </p:txBody>
      </p:sp>
    </p:spTree>
    <p:extLst>
      <p:ext uri="{BB962C8B-B14F-4D97-AF65-F5344CB8AC3E}">
        <p14:creationId xmlns:p14="http://schemas.microsoft.com/office/powerpoint/2010/main" val="2842328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4652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9578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Covered Period</a:t>
            </a:r>
            <a:endParaRPr lang="en-US" dirty="0"/>
          </a:p>
        </p:txBody>
      </p:sp>
      <p:sp>
        <p:nvSpPr>
          <p:cNvPr id="3" name="Content Placeholder 2"/>
          <p:cNvSpPr>
            <a:spLocks noGrp="1"/>
          </p:cNvSpPr>
          <p:nvPr>
            <p:ph idx="1"/>
          </p:nvPr>
        </p:nvSpPr>
        <p:spPr>
          <a:xfrm>
            <a:off x="685800" y="1451610"/>
            <a:ext cx="8001000" cy="3291840"/>
          </a:xfrm>
        </p:spPr>
        <p:txBody>
          <a:bodyPr>
            <a:normAutofit fontScale="92500" lnSpcReduction="20000"/>
          </a:bodyPr>
          <a:lstStyle/>
          <a:p>
            <a:pPr marL="0" indent="0">
              <a:buNone/>
            </a:pPr>
            <a:r>
              <a:rPr lang="en-US" dirty="0" smtClean="0"/>
              <a:t>The </a:t>
            </a:r>
            <a:r>
              <a:rPr lang="en-US" b="1" dirty="0" smtClean="0"/>
              <a:t>eight-week/24-week</a:t>
            </a:r>
            <a:r>
              <a:rPr lang="en-US" dirty="0" smtClean="0"/>
              <a:t> period begins on the date the lender makes the first disbursement of the PPP loan to the borrower.</a:t>
            </a:r>
          </a:p>
          <a:p>
            <a:pPr marL="0" indent="0">
              <a:buNone/>
            </a:pPr>
            <a:endParaRPr lang="en-US" dirty="0" smtClean="0"/>
          </a:p>
          <a:p>
            <a:pPr marL="0" indent="0">
              <a:buNone/>
            </a:pPr>
            <a:r>
              <a:rPr lang="en-US" dirty="0" smtClean="0"/>
              <a:t>Received funds Thursday, April 30</a:t>
            </a:r>
            <a:r>
              <a:rPr lang="en-US" baseline="30000" dirty="0" smtClean="0"/>
              <a:t>th</a:t>
            </a:r>
            <a:endParaRPr lang="en-US" dirty="0" smtClean="0"/>
          </a:p>
          <a:p>
            <a:pPr marL="0" indent="0">
              <a:buNone/>
            </a:pPr>
            <a:r>
              <a:rPr lang="en-US" dirty="0" smtClean="0"/>
              <a:t>Spending deadline, October 14</a:t>
            </a:r>
            <a:r>
              <a:rPr lang="en-US" baseline="30000" dirty="0" smtClean="0"/>
              <a:t>th</a:t>
            </a:r>
            <a:r>
              <a:rPr lang="en-US" dirty="0" smtClean="0"/>
              <a:t> </a:t>
            </a:r>
          </a:p>
          <a:p>
            <a:pPr marL="0" indent="0">
              <a:buNone/>
            </a:pPr>
            <a:endParaRPr lang="en-US" dirty="0"/>
          </a:p>
          <a:p>
            <a:pPr marL="0" indent="0">
              <a:buNone/>
            </a:pPr>
            <a:r>
              <a:rPr lang="en-US" dirty="0" smtClean="0"/>
              <a:t>Count 55/167 days starting the day after the funds are deposited into your account.</a:t>
            </a: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42736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Covered Period</a:t>
            </a:r>
          </a:p>
        </p:txBody>
      </p:sp>
      <p:sp>
        <p:nvSpPr>
          <p:cNvPr id="3" name="Content Placeholder 2"/>
          <p:cNvSpPr>
            <a:spLocks noGrp="1"/>
          </p:cNvSpPr>
          <p:nvPr>
            <p:ph idx="1"/>
          </p:nvPr>
        </p:nvSpPr>
        <p:spPr/>
        <p:txBody>
          <a:bodyPr/>
          <a:lstStyle/>
          <a:p>
            <a:r>
              <a:rPr lang="en-US" dirty="0" smtClean="0"/>
              <a:t>Loans on or before June 5, 2020 8 weeks with 24 week option</a:t>
            </a:r>
          </a:p>
          <a:p>
            <a:r>
              <a:rPr lang="en-US" dirty="0" smtClean="0"/>
              <a:t>Loans after June 5, 2020 will be shorter of 24 weeks or until December 31, 2020</a:t>
            </a:r>
          </a:p>
          <a:p>
            <a:r>
              <a:rPr lang="en-US" dirty="0" smtClean="0"/>
              <a:t>You can designate a covered period that is less when you file for forgiveness</a:t>
            </a:r>
            <a:endParaRPr lang="en-US" dirty="0"/>
          </a:p>
        </p:txBody>
      </p:sp>
    </p:spTree>
    <p:extLst>
      <p:ext uri="{BB962C8B-B14F-4D97-AF65-F5344CB8AC3E}">
        <p14:creationId xmlns:p14="http://schemas.microsoft.com/office/powerpoint/2010/main" val="3602433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5750"/>
            <a:ext cx="8763000" cy="857250"/>
          </a:xfrm>
        </p:spPr>
        <p:txBody>
          <a:bodyPr>
            <a:normAutofit/>
          </a:bodyPr>
          <a:lstStyle/>
          <a:p>
            <a:r>
              <a:rPr lang="en-US" dirty="0" smtClean="0"/>
              <a:t>Sale/Transfer of Business/Assets</a:t>
            </a:r>
            <a:endParaRPr lang="en-US" dirty="0"/>
          </a:p>
        </p:txBody>
      </p:sp>
      <p:sp>
        <p:nvSpPr>
          <p:cNvPr id="3" name="Content Placeholder 2"/>
          <p:cNvSpPr>
            <a:spLocks noGrp="1"/>
          </p:cNvSpPr>
          <p:nvPr>
            <p:ph idx="1"/>
          </p:nvPr>
        </p:nvSpPr>
        <p:spPr>
          <a:xfrm>
            <a:off x="457200" y="1085850"/>
            <a:ext cx="8229600" cy="4057650"/>
          </a:xfrm>
        </p:spPr>
        <p:txBody>
          <a:bodyPr>
            <a:normAutofit fontScale="92500" lnSpcReduction="20000"/>
          </a:bodyPr>
          <a:lstStyle/>
          <a:p>
            <a:pPr marL="0" indent="0">
              <a:buNone/>
            </a:pPr>
            <a:r>
              <a:rPr lang="en-US" dirty="0" smtClean="0"/>
              <a:t>Greater than 50%</a:t>
            </a:r>
          </a:p>
          <a:p>
            <a:r>
              <a:rPr lang="en-US" dirty="0" smtClean="0"/>
              <a:t>SBA </a:t>
            </a:r>
            <a:r>
              <a:rPr lang="en-US" dirty="0"/>
              <a:t>Approval Required – </a:t>
            </a:r>
            <a:r>
              <a:rPr lang="en-US" b="1" dirty="0"/>
              <a:t>Yes</a:t>
            </a:r>
            <a:endParaRPr lang="en-US" dirty="0"/>
          </a:p>
          <a:p>
            <a:r>
              <a:rPr lang="en-US" dirty="0"/>
              <a:t>Lender Approval Required – </a:t>
            </a:r>
            <a:r>
              <a:rPr lang="en-US" b="1" dirty="0"/>
              <a:t>Yes</a:t>
            </a:r>
            <a:endParaRPr lang="en-US" dirty="0"/>
          </a:p>
          <a:p>
            <a:r>
              <a:rPr lang="en-US" dirty="0"/>
              <a:t>Escrow Required – </a:t>
            </a:r>
            <a:r>
              <a:rPr lang="en-US" b="1" dirty="0"/>
              <a:t>Yes</a:t>
            </a:r>
            <a:r>
              <a:rPr lang="en-US" dirty="0"/>
              <a:t>, to avoid </a:t>
            </a:r>
            <a:r>
              <a:rPr lang="en-US" dirty="0" smtClean="0"/>
              <a:t>wait for SBA </a:t>
            </a:r>
            <a:r>
              <a:rPr lang="en-US" dirty="0"/>
              <a:t>approval</a:t>
            </a:r>
          </a:p>
          <a:p>
            <a:r>
              <a:rPr lang="en-US" dirty="0"/>
              <a:t>Documentation Required</a:t>
            </a:r>
          </a:p>
          <a:p>
            <a:pPr lvl="1"/>
            <a:r>
              <a:rPr lang="en-US" dirty="0"/>
              <a:t>Reason for requiring approval</a:t>
            </a:r>
          </a:p>
          <a:p>
            <a:pPr lvl="1"/>
            <a:r>
              <a:rPr lang="en-US" dirty="0"/>
              <a:t>Details of pending sale/transfer</a:t>
            </a:r>
          </a:p>
          <a:p>
            <a:pPr lvl="1"/>
            <a:r>
              <a:rPr lang="en-US" dirty="0"/>
              <a:t>Copy of PPP loan note</a:t>
            </a:r>
          </a:p>
          <a:p>
            <a:pPr lvl="1"/>
            <a:r>
              <a:rPr lang="en-US" dirty="0"/>
              <a:t>Letter of intent and sale/transfer agreement</a:t>
            </a:r>
          </a:p>
          <a:p>
            <a:pPr lvl="1"/>
            <a:r>
              <a:rPr lang="en-US" dirty="0"/>
              <a:t>Disclosure of buyers PPP loan status</a:t>
            </a:r>
          </a:p>
          <a:p>
            <a:pPr lvl="1"/>
            <a:r>
              <a:rPr lang="en-US" dirty="0"/>
              <a:t>List of all greater than 20% owners</a:t>
            </a:r>
          </a:p>
          <a:p>
            <a:pPr marL="0" indent="0">
              <a:buNone/>
            </a:pPr>
            <a:endParaRPr lang="en-US" dirty="0"/>
          </a:p>
        </p:txBody>
      </p:sp>
    </p:spTree>
    <p:extLst>
      <p:ext uri="{BB962C8B-B14F-4D97-AF65-F5344CB8AC3E}">
        <p14:creationId xmlns:p14="http://schemas.microsoft.com/office/powerpoint/2010/main" val="2613293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0"/>
            <a:ext cx="8229600" cy="857250"/>
          </a:xfrm>
        </p:spPr>
        <p:txBody>
          <a:bodyPr>
            <a:normAutofit fontScale="90000"/>
          </a:bodyPr>
          <a:lstStyle/>
          <a:p>
            <a:r>
              <a:rPr lang="en-US" dirty="0" smtClean="0"/>
              <a:t>Wage Limit For Forgiveness - Employees</a:t>
            </a:r>
            <a:endParaRPr lang="en-US" dirty="0"/>
          </a:p>
        </p:txBody>
      </p:sp>
      <p:sp>
        <p:nvSpPr>
          <p:cNvPr id="3" name="Content Placeholder 2"/>
          <p:cNvSpPr>
            <a:spLocks noGrp="1"/>
          </p:cNvSpPr>
          <p:nvPr>
            <p:ph idx="1"/>
          </p:nvPr>
        </p:nvSpPr>
        <p:spPr>
          <a:xfrm>
            <a:off x="457200" y="2114550"/>
            <a:ext cx="8229600" cy="3771900"/>
          </a:xfrm>
        </p:spPr>
        <p:txBody>
          <a:bodyPr>
            <a:normAutofit/>
          </a:bodyPr>
          <a:lstStyle/>
          <a:p>
            <a:pPr marL="0" indent="0">
              <a:buNone/>
            </a:pPr>
            <a:r>
              <a:rPr lang="en-US" dirty="0"/>
              <a:t>The exclusion of compensation in excess of $100,000 annually applies only to cash compensation, not to non-cash </a:t>
            </a:r>
            <a:r>
              <a:rPr lang="en-US" dirty="0" smtClean="0"/>
              <a:t>benefits. </a:t>
            </a:r>
          </a:p>
          <a:p>
            <a:pPr marL="0" indent="0">
              <a:buNone/>
            </a:pPr>
            <a:endParaRPr lang="en-US" dirty="0"/>
          </a:p>
          <a:p>
            <a:pPr marL="0" indent="0">
              <a:buNone/>
            </a:pPr>
            <a:r>
              <a:rPr lang="en-US" dirty="0" smtClean="0"/>
              <a:t>The maximum is $15,385 (</a:t>
            </a:r>
            <a:r>
              <a:rPr lang="en-US" b="1" dirty="0" smtClean="0"/>
              <a:t>8-week</a:t>
            </a:r>
            <a:r>
              <a:rPr lang="en-US" dirty="0" smtClean="0"/>
              <a:t>) or $46,154 (</a:t>
            </a:r>
            <a:r>
              <a:rPr lang="en-US" b="1" dirty="0" smtClean="0"/>
              <a:t>24-week</a:t>
            </a:r>
            <a:r>
              <a:rPr lang="en-US" dirty="0" smtClean="0"/>
              <a:t>) for non-owners.</a:t>
            </a:r>
          </a:p>
        </p:txBody>
      </p:sp>
    </p:spTree>
    <p:extLst>
      <p:ext uri="{BB962C8B-B14F-4D97-AF65-F5344CB8AC3E}">
        <p14:creationId xmlns:p14="http://schemas.microsoft.com/office/powerpoint/2010/main" val="2909481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1500"/>
            <a:ext cx="8763000" cy="857250"/>
          </a:xfrm>
        </p:spPr>
        <p:txBody>
          <a:bodyPr>
            <a:normAutofit fontScale="90000"/>
          </a:bodyPr>
          <a:lstStyle/>
          <a:p>
            <a:r>
              <a:rPr lang="en-US" dirty="0"/>
              <a:t>Wage Limit For Forgiveness - </a:t>
            </a:r>
            <a:r>
              <a:rPr lang="en-US" dirty="0" smtClean="0"/>
              <a:t>Owners</a:t>
            </a:r>
            <a:endParaRPr lang="en-US" dirty="0"/>
          </a:p>
        </p:txBody>
      </p:sp>
      <p:sp>
        <p:nvSpPr>
          <p:cNvPr id="3" name="Content Placeholder 2"/>
          <p:cNvSpPr>
            <a:spLocks noGrp="1"/>
          </p:cNvSpPr>
          <p:nvPr>
            <p:ph idx="1"/>
          </p:nvPr>
        </p:nvSpPr>
        <p:spPr>
          <a:xfrm>
            <a:off x="457200" y="1543050"/>
            <a:ext cx="8610600" cy="3771900"/>
          </a:xfrm>
        </p:spPr>
        <p:txBody>
          <a:bodyPr>
            <a:normAutofit fontScale="92500" lnSpcReduction="10000"/>
          </a:bodyPr>
          <a:lstStyle/>
          <a:p>
            <a:pPr marL="0" indent="0">
              <a:buNone/>
            </a:pPr>
            <a:r>
              <a:rPr lang="en-US" dirty="0" smtClean="0"/>
              <a:t>The amount paid to owners, general partners, or self-employed individuals is capped at the </a:t>
            </a:r>
            <a:r>
              <a:rPr lang="en-US" b="1" dirty="0" smtClean="0"/>
              <a:t>lesser</a:t>
            </a:r>
            <a:r>
              <a:rPr lang="en-US" dirty="0" smtClean="0"/>
              <a:t> of;</a:t>
            </a:r>
          </a:p>
          <a:p>
            <a:r>
              <a:rPr lang="en-US" dirty="0" smtClean="0"/>
              <a:t>$15,385 (the </a:t>
            </a:r>
            <a:r>
              <a:rPr lang="en-US" b="1" dirty="0" smtClean="0"/>
              <a:t>eight-week</a:t>
            </a:r>
            <a:r>
              <a:rPr lang="en-US" dirty="0" smtClean="0"/>
              <a:t> equivalent of $100,000), or</a:t>
            </a:r>
          </a:p>
          <a:p>
            <a:r>
              <a:rPr lang="en-US" dirty="0" smtClean="0"/>
              <a:t>the eight-week equivalent </a:t>
            </a:r>
            <a:r>
              <a:rPr lang="en-US" dirty="0"/>
              <a:t>(15.385</a:t>
            </a:r>
            <a:r>
              <a:rPr lang="en-US" dirty="0" smtClean="0"/>
              <a:t>%) of their compensation for 2019. </a:t>
            </a:r>
          </a:p>
          <a:p>
            <a:pPr marL="0" indent="0">
              <a:buNone/>
            </a:pPr>
            <a:r>
              <a:rPr lang="en-US" dirty="0" smtClean="0"/>
              <a:t>OR</a:t>
            </a:r>
          </a:p>
          <a:p>
            <a:r>
              <a:rPr lang="en-US" dirty="0" smtClean="0"/>
              <a:t>$20,833 if using the 24-week covered period.</a:t>
            </a:r>
          </a:p>
          <a:p>
            <a:endParaRPr lang="en-US" dirty="0"/>
          </a:p>
          <a:p>
            <a:pPr marL="0" indent="0">
              <a:buNone/>
            </a:pPr>
            <a:r>
              <a:rPr lang="en-US" b="1" dirty="0" smtClean="0"/>
              <a:t>Limit is across ALL businesses owned in PPP forgiveness</a:t>
            </a:r>
            <a:endParaRPr lang="en-US" b="1" dirty="0"/>
          </a:p>
        </p:txBody>
      </p:sp>
    </p:spTree>
    <p:extLst>
      <p:ext uri="{BB962C8B-B14F-4D97-AF65-F5344CB8AC3E}">
        <p14:creationId xmlns:p14="http://schemas.microsoft.com/office/powerpoint/2010/main" val="365606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Forgiveness</a:t>
            </a:r>
            <a:endParaRPr lang="en-US" dirty="0"/>
          </a:p>
        </p:txBody>
      </p:sp>
      <p:sp>
        <p:nvSpPr>
          <p:cNvPr id="3" name="Content Placeholder 2"/>
          <p:cNvSpPr>
            <a:spLocks noGrp="1"/>
          </p:cNvSpPr>
          <p:nvPr>
            <p:ph idx="1"/>
          </p:nvPr>
        </p:nvSpPr>
        <p:spPr>
          <a:xfrm>
            <a:off x="152400" y="1451610"/>
            <a:ext cx="8763000" cy="3577590"/>
          </a:xfrm>
        </p:spPr>
        <p:txBody>
          <a:bodyPr>
            <a:normAutofit fontScale="92500" lnSpcReduction="20000"/>
          </a:bodyPr>
          <a:lstStyle/>
          <a:p>
            <a:r>
              <a:rPr lang="en-US" dirty="0" smtClean="0"/>
              <a:t>Apply through the issuing lender</a:t>
            </a:r>
          </a:p>
          <a:p>
            <a:r>
              <a:rPr lang="en-US" dirty="0" smtClean="0"/>
              <a:t>Lender will have up to 60 days to issue a decision</a:t>
            </a:r>
          </a:p>
          <a:p>
            <a:r>
              <a:rPr lang="en-US" dirty="0" smtClean="0"/>
              <a:t>All loans in excess of $2 million and ‘other loans as appropriate’ will be reviewed (aka Audit) by SBA/Treasury***</a:t>
            </a:r>
          </a:p>
          <a:p>
            <a:r>
              <a:rPr lang="en-US" dirty="0" smtClean="0"/>
              <a:t>SIX year record retention period!</a:t>
            </a:r>
          </a:p>
          <a:p>
            <a:r>
              <a:rPr lang="en-US" dirty="0" smtClean="0"/>
              <a:t>EIDL Advance reduces forgiveness amount</a:t>
            </a:r>
          </a:p>
          <a:p>
            <a:r>
              <a:rPr lang="en-US" dirty="0" smtClean="0"/>
              <a:t>Pick your forgiveness application form </a:t>
            </a:r>
          </a:p>
          <a:p>
            <a:pPr lvl="1"/>
            <a:r>
              <a:rPr lang="en-US" dirty="0" smtClean="0"/>
              <a:t>3508</a:t>
            </a:r>
          </a:p>
          <a:p>
            <a:pPr lvl="1"/>
            <a:r>
              <a:rPr lang="en-US" dirty="0" smtClean="0"/>
              <a:t>3508</a:t>
            </a:r>
            <a:r>
              <a:rPr lang="en-US" b="1" dirty="0" smtClean="0"/>
              <a:t>EZ</a:t>
            </a:r>
            <a:endParaRPr lang="en-US" dirty="0"/>
          </a:p>
          <a:p>
            <a:pPr lvl="1"/>
            <a:r>
              <a:rPr lang="en-US" dirty="0" smtClean="0"/>
              <a:t>3508</a:t>
            </a:r>
            <a:r>
              <a:rPr lang="en-US" b="1" dirty="0" smtClean="0"/>
              <a:t>S</a:t>
            </a:r>
            <a:endParaRPr lang="en-US" b="1" dirty="0"/>
          </a:p>
        </p:txBody>
      </p:sp>
    </p:spTree>
    <p:extLst>
      <p:ext uri="{BB962C8B-B14F-4D97-AF65-F5344CB8AC3E}">
        <p14:creationId xmlns:p14="http://schemas.microsoft.com/office/powerpoint/2010/main" val="3426746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3508 S  </a:t>
            </a:r>
            <a:r>
              <a:rPr lang="en-US" dirty="0"/>
              <a:t>(S=super simple &amp; short</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Automatic forgiveness?</a:t>
            </a:r>
          </a:p>
          <a:p>
            <a:r>
              <a:rPr lang="en-US" dirty="0" smtClean="0"/>
              <a:t>Loan amounts of $50,000 or less </a:t>
            </a:r>
            <a:r>
              <a:rPr lang="en-US" sz="1900" dirty="0" smtClean="0"/>
              <a:t>(represents about 67% of all loans)</a:t>
            </a:r>
            <a:endParaRPr lang="en-US" sz="2200" dirty="0" smtClean="0"/>
          </a:p>
          <a:p>
            <a:pPr lvl="1"/>
            <a:r>
              <a:rPr lang="en-US" dirty="0" smtClean="0"/>
              <a:t>Affiliation rules apply if PPP loans total $2 million or more, form cannot be used</a:t>
            </a:r>
          </a:p>
          <a:p>
            <a:r>
              <a:rPr lang="en-US" dirty="0" smtClean="0"/>
              <a:t>Exempt from FTE reduction penalty</a:t>
            </a:r>
          </a:p>
          <a:p>
            <a:r>
              <a:rPr lang="en-US" dirty="0" smtClean="0"/>
              <a:t>Exempt from the Salary and Wage reduction penalty</a:t>
            </a:r>
          </a:p>
          <a:p>
            <a:r>
              <a:rPr lang="en-US" dirty="0" smtClean="0"/>
              <a:t>No math involved on form</a:t>
            </a:r>
          </a:p>
          <a:p>
            <a:r>
              <a:rPr lang="en-US" dirty="0" smtClean="0"/>
              <a:t>Still required to spend PPP funds appropriately</a:t>
            </a:r>
          </a:p>
          <a:p>
            <a:endParaRPr lang="en-US" dirty="0" smtClean="0"/>
          </a:p>
          <a:p>
            <a:endParaRPr lang="en-US" dirty="0"/>
          </a:p>
        </p:txBody>
      </p:sp>
    </p:spTree>
    <p:extLst>
      <p:ext uri="{BB962C8B-B14F-4D97-AF65-F5344CB8AC3E}">
        <p14:creationId xmlns:p14="http://schemas.microsoft.com/office/powerpoint/2010/main" val="30157277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54137</TotalTime>
  <Words>781</Words>
  <Application>Microsoft Office PowerPoint</Application>
  <PresentationFormat>On-screen Show (16:9)</PresentationFormat>
  <Paragraphs>101</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Paycheck Protection Program Forgiveness Update</vt:lpstr>
      <vt:lpstr>Forgiveness Process Is Open</vt:lpstr>
      <vt:lpstr>Covered Period</vt:lpstr>
      <vt:lpstr>Covered Period</vt:lpstr>
      <vt:lpstr>Sale/Transfer of Business/Assets</vt:lpstr>
      <vt:lpstr>Wage Limit For Forgiveness - Employees</vt:lpstr>
      <vt:lpstr>Wage Limit For Forgiveness - Owners</vt:lpstr>
      <vt:lpstr>Forgiveness</vt:lpstr>
      <vt:lpstr>3508 S  (S=super simple &amp; short)</vt:lpstr>
      <vt:lpstr>PowerPoint Presentation</vt:lpstr>
      <vt:lpstr>PowerPoint Presentation</vt:lpstr>
      <vt:lpstr>Documentation</vt:lpstr>
      <vt:lpstr>3508 EZ</vt:lpstr>
      <vt:lpstr>PowerPoint Presentation</vt:lpstr>
      <vt:lpstr>PowerPoint Presentation</vt:lpstr>
      <vt:lpstr>3508</vt:lpstr>
      <vt:lpstr>*** PPP Forgiveness $2M +</vt:lpstr>
      <vt:lpstr>The IRS</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Paycheck Protection Program Forgiveness</dc:title>
  <dc:creator>Romeo Chicco</dc:creator>
  <cp:lastModifiedBy>Romeo Chicco</cp:lastModifiedBy>
  <cp:revision>129</cp:revision>
  <dcterms:created xsi:type="dcterms:W3CDTF">2020-05-02T20:49:43Z</dcterms:created>
  <dcterms:modified xsi:type="dcterms:W3CDTF">2020-11-13T19:45:26Z</dcterms:modified>
</cp:coreProperties>
</file>